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256" r:id="rId2"/>
    <p:sldId id="257" r:id="rId3"/>
    <p:sldId id="259" r:id="rId4"/>
    <p:sldId id="262" r:id="rId5"/>
    <p:sldId id="258" r:id="rId6"/>
    <p:sldId id="263" r:id="rId7"/>
    <p:sldId id="264" r:id="rId8"/>
    <p:sldId id="265" r:id="rId9"/>
    <p:sldId id="266" r:id="rId10"/>
    <p:sldId id="268" r:id="rId11"/>
    <p:sldId id="267" r:id="rId12"/>
    <p:sldId id="269" r:id="rId13"/>
    <p:sldId id="260" r:id="rId14"/>
    <p:sldId id="275" r:id="rId15"/>
    <p:sldId id="261" r:id="rId16"/>
    <p:sldId id="273" r:id="rId17"/>
    <p:sldId id="271" r:id="rId18"/>
    <p:sldId id="270" r:id="rId19"/>
    <p:sldId id="272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92" autoAdjust="0"/>
  </p:normalViewPr>
  <p:slideViewPr>
    <p:cSldViewPr>
      <p:cViewPr>
        <p:scale>
          <a:sx n="75" d="100"/>
          <a:sy n="75" d="100"/>
        </p:scale>
        <p:origin x="-1020" y="-7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7B516-6988-47FE-9BEF-74233C1DCB9C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C2E5E5-2467-44E4-B48B-08366009C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87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2E5E5-2467-44E4-B48B-08366009C3A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435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9968540-6B4D-4264-96E1-15B2D24313F5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048CECE-7A53-45EF-B87F-00D34956EAF0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Location based Solar Tracking Device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733800"/>
            <a:ext cx="6400800" cy="1752600"/>
          </a:xfrm>
        </p:spPr>
        <p:txBody>
          <a:bodyPr/>
          <a:lstStyle/>
          <a:p>
            <a:r>
              <a:rPr lang="en-US" dirty="0" smtClean="0"/>
              <a:t>Group # SD1208 </a:t>
            </a:r>
          </a:p>
          <a:p>
            <a:r>
              <a:rPr lang="en-US" dirty="0" smtClean="0"/>
              <a:t>Alan Grossman</a:t>
            </a:r>
          </a:p>
          <a:p>
            <a:r>
              <a:rPr lang="en-US" dirty="0" smtClean="0"/>
              <a:t>Nick </a:t>
            </a:r>
            <a:r>
              <a:rPr lang="en-US" dirty="0" err="1" smtClean="0"/>
              <a:t>Blonigen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10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C:\Users\Admin\AppData\Local\Temp\photo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77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Compass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7600" y="2286000"/>
            <a:ext cx="5448300" cy="4237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28600"/>
            <a:ext cx="1566863" cy="1367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2400" y="1371600"/>
            <a:ext cx="3733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 Automatically maintains sensor’s sensitivity under wide operating temperature range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 High-speed interfaces for fast data communications. I²C up to 3.4 MHz </a:t>
            </a: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Small </a:t>
            </a:r>
            <a:r>
              <a:rPr lang="en-US" dirty="0"/>
              <a:t>size for Highly Integrated Products 	</a:t>
            </a:r>
          </a:p>
          <a:p>
            <a:r>
              <a:rPr lang="en-US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10421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C:\Users\Admin\AppData\Local\Temp\photo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67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571" y="2144167"/>
            <a:ext cx="5942858" cy="397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61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Flow Chart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"/>
            <a:ext cx="52918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23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AppData\Local\Temp\photo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83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Essential Hardware ordered</a:t>
            </a:r>
          </a:p>
          <a:p>
            <a:r>
              <a:rPr lang="en-US" dirty="0" smtClean="0"/>
              <a:t>I</a:t>
            </a:r>
            <a:r>
              <a:rPr lang="en-US" baseline="30000" dirty="0" smtClean="0"/>
              <a:t>2</a:t>
            </a:r>
            <a:r>
              <a:rPr lang="en-US" dirty="0" smtClean="0"/>
              <a:t>C (Digital Compass) Code Partially working</a:t>
            </a:r>
          </a:p>
          <a:p>
            <a:r>
              <a:rPr lang="en-US" dirty="0" smtClean="0"/>
              <a:t>SCI (GPS) Hardware Working, Code In Progress</a:t>
            </a:r>
          </a:p>
          <a:p>
            <a:r>
              <a:rPr lang="en-US" dirty="0" smtClean="0"/>
              <a:t>Motors Reduced to a Single Motor to Save for Budget</a:t>
            </a:r>
          </a:p>
          <a:p>
            <a:r>
              <a:rPr lang="en-US" dirty="0" smtClean="0"/>
              <a:t>Current Regulators Working, Possible 3.3V addition in the future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50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Timeline: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4493287"/>
              </p:ext>
            </p:extLst>
          </p:nvPr>
        </p:nvGraphicFramePr>
        <p:xfrm>
          <a:off x="228600" y="2133600"/>
          <a:ext cx="8534390" cy="39972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6772"/>
                <a:gridCol w="231882"/>
                <a:gridCol w="231882"/>
                <a:gridCol w="231882"/>
                <a:gridCol w="231882"/>
                <a:gridCol w="438314"/>
                <a:gridCol w="424174"/>
                <a:gridCol w="424174"/>
                <a:gridCol w="424174"/>
                <a:gridCol w="424174"/>
                <a:gridCol w="424174"/>
                <a:gridCol w="424174"/>
                <a:gridCol w="424174"/>
                <a:gridCol w="424174"/>
                <a:gridCol w="424174"/>
                <a:gridCol w="424174"/>
                <a:gridCol w="410036"/>
              </a:tblGrid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Week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Requirements Capture meeting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Requirements Capture Document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Options Considered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Order Parts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Make Schematic in Multisim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Program PIC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Breadboard PIC (maybe w/o sensors)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Interface w/ sensors and motor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&gt;&gt;&gt; Sensors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&gt;&gt;&gt; PIC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&gt;&gt;&gt; Motor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Progress Report: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&gt;&gt;&gt; Progress on PIC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Prepare for presentation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9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Presentations, end of semester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29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8705"/>
          <a:ext cx="8229599" cy="39089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1631"/>
                <a:gridCol w="1344091"/>
                <a:gridCol w="1344091"/>
                <a:gridCol w="791631"/>
                <a:gridCol w="791631"/>
                <a:gridCol w="1583262"/>
                <a:gridCol w="1583262"/>
              </a:tblGrid>
              <a:tr h="3257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Item #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Item Description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Price per Unit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Quanity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Total Cost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  <a:tr h="3257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PIC Microcontroller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$30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$60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  <a:tr h="3257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Precision Regulator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$1.50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$3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  <a:tr h="3257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Voltage Regulator 12V-5V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$8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$32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  <a:tr h="3257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GPS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$50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$100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  <a:tr h="3257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Components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$60.00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$60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  <a:tr h="3257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PCB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$50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$50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  <a:tr h="3257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Digital Compass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$10.00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$20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  <a:tr h="3257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Motors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$180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$360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  <a:tr h="3257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Power Transistors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$0.75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$3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  <a:tr h="3257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Transistors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$0.45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$2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  <a:tr h="3257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Total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$690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267" marR="67267" marT="0" marB="0" anchor="b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48491" y="1002268"/>
            <a:ext cx="117628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Budget: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4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Budget Updated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64246"/>
              </p:ext>
            </p:extLst>
          </p:nvPr>
        </p:nvGraphicFramePr>
        <p:xfrm>
          <a:off x="685800" y="1371599"/>
          <a:ext cx="8077199" cy="5181600"/>
        </p:xfrm>
        <a:graphic>
          <a:graphicData uri="http://schemas.openxmlformats.org/drawingml/2006/table">
            <a:tbl>
              <a:tblPr/>
              <a:tblGrid>
                <a:gridCol w="777354"/>
                <a:gridCol w="1190324"/>
                <a:gridCol w="1445393"/>
                <a:gridCol w="777354"/>
                <a:gridCol w="777354"/>
                <a:gridCol w="1554710"/>
                <a:gridCol w="1554710"/>
              </a:tblGrid>
              <a:tr h="304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Item #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Item Description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Price per Unit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Quanity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Cost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PIC Microcontroller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Precision Regulator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$1.50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Precision Regulator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Voltage Regulator 12V-5V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$24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Voltage Regulator 12V-5V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GPS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GPS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Components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$60.00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$60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PCB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Digital Compass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Digital Compass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$10.00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Motors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$180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$180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H-Bridge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$8.00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$16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Spent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 Be Spent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$433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Grand 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$563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992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/>
              <a:t>John </a:t>
            </a:r>
            <a:r>
              <a:rPr lang="en-US" dirty="0" err="1"/>
              <a:t>Ihle</a:t>
            </a:r>
            <a:r>
              <a:rPr lang="en-US" dirty="0"/>
              <a:t> is our locally based client who wants a location based solar tracker. This involves designing and developing a controller that can be retrofitted to a dual-axis solar photovoltaic tracker </a:t>
            </a:r>
            <a:r>
              <a:rPr lang="en-US" dirty="0" smtClean="0"/>
              <a:t>system.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86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Our Solar positioning Tracker using a GPS &amp; Digital Compass are Currently in progress. We have had a few hindrances but we are currently making good progress on the project and still are within our goals for the semester.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06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Client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05800" cy="5334000"/>
          </a:xfrm>
        </p:spPr>
        <p:txBody>
          <a:bodyPr>
            <a:noAutofit/>
          </a:bodyPr>
          <a:lstStyle/>
          <a:p>
            <a:r>
              <a:rPr lang="en-US" sz="2300" dirty="0" smtClean="0"/>
              <a:t> </a:t>
            </a:r>
            <a:r>
              <a:rPr lang="en-US" sz="2300" dirty="0"/>
              <a:t>Currently the system will have to be compatible with both single and dual </a:t>
            </a:r>
            <a:r>
              <a:rPr lang="en-US" sz="2300" dirty="0" smtClean="0"/>
              <a:t>axis panels</a:t>
            </a:r>
            <a:endParaRPr lang="en-US" sz="2300" dirty="0"/>
          </a:p>
          <a:p>
            <a:r>
              <a:rPr lang="en-US" sz="2300" dirty="0" smtClean="0"/>
              <a:t>Current </a:t>
            </a:r>
            <a:r>
              <a:rPr lang="en-US" sz="2300" dirty="0"/>
              <a:t>Power that has to be compatible with is a 24V system</a:t>
            </a:r>
          </a:p>
          <a:p>
            <a:r>
              <a:rPr lang="en-US" sz="2300" dirty="0" smtClean="0"/>
              <a:t>The </a:t>
            </a:r>
            <a:r>
              <a:rPr lang="en-US" sz="2300" dirty="0"/>
              <a:t>Panels specifically configured for are </a:t>
            </a:r>
            <a:r>
              <a:rPr lang="en-US" sz="2300" dirty="0" err="1"/>
              <a:t>Wattsun</a:t>
            </a:r>
            <a:r>
              <a:rPr lang="en-US" sz="2300" dirty="0"/>
              <a:t> AZ-225 Azimuth gear drive</a:t>
            </a:r>
          </a:p>
          <a:p>
            <a:r>
              <a:rPr lang="en-US" sz="2300" dirty="0" smtClean="0"/>
              <a:t>The </a:t>
            </a:r>
            <a:r>
              <a:rPr lang="en-US" sz="2300" dirty="0"/>
              <a:t>Panels Have the capability to go 85 degrees to flat and no limit on </a:t>
            </a:r>
            <a:r>
              <a:rPr lang="en-US" sz="2300" dirty="0" smtClean="0"/>
              <a:t>the horizontal </a:t>
            </a:r>
            <a:r>
              <a:rPr lang="en-US" sz="2300" dirty="0"/>
              <a:t>axis rotation</a:t>
            </a:r>
          </a:p>
          <a:p>
            <a:r>
              <a:rPr lang="en-US" sz="2300" dirty="0" smtClean="0"/>
              <a:t>Automatic </a:t>
            </a:r>
            <a:r>
              <a:rPr lang="en-US" sz="2300" dirty="0"/>
              <a:t>and manual modes desired</a:t>
            </a:r>
          </a:p>
          <a:p>
            <a:r>
              <a:rPr lang="en-US" sz="2300" dirty="0" smtClean="0"/>
              <a:t>The </a:t>
            </a:r>
            <a:r>
              <a:rPr lang="en-US" sz="2300" dirty="0"/>
              <a:t>ability to switch between single and dual axis mode also desired</a:t>
            </a:r>
          </a:p>
          <a:p>
            <a:r>
              <a:rPr lang="en-US" sz="2300" dirty="0" smtClean="0"/>
              <a:t>The </a:t>
            </a:r>
            <a:r>
              <a:rPr lang="en-US" sz="2300" dirty="0"/>
              <a:t>desired budget has to be within reason</a:t>
            </a:r>
          </a:p>
          <a:p>
            <a:r>
              <a:rPr lang="en-US" sz="2300" dirty="0" smtClean="0"/>
              <a:t>Maximum </a:t>
            </a:r>
            <a:r>
              <a:rPr lang="en-US" sz="2300" dirty="0"/>
              <a:t>efficiency is desired</a:t>
            </a:r>
          </a:p>
          <a:p>
            <a:r>
              <a:rPr lang="en-US" sz="2300" dirty="0" smtClean="0"/>
              <a:t>High </a:t>
            </a:r>
            <a:r>
              <a:rPr lang="en-US" sz="2300" dirty="0"/>
              <a:t>grade equipment is desired to withstand extreme </a:t>
            </a:r>
            <a:r>
              <a:rPr lang="en-US" sz="2300" dirty="0" smtClean="0"/>
              <a:t>conditions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84446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Determine Solar Position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4038"/>
            <a:ext cx="4867275" cy="468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38800" y="1824038"/>
            <a:ext cx="2743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To determine the solar  position of any object in the sky we will need two angles  solar azimuth and  the solar zenith angles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6182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 Inputs needed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Calendar Date (GPS)</a:t>
            </a:r>
          </a:p>
          <a:p>
            <a:r>
              <a:rPr lang="en-US" dirty="0" smtClean="0"/>
              <a:t>Time of Day (GPS)</a:t>
            </a:r>
          </a:p>
          <a:p>
            <a:r>
              <a:rPr lang="en-US" dirty="0" smtClean="0"/>
              <a:t>The device’s longitude and latitude (GPS)</a:t>
            </a:r>
          </a:p>
          <a:p>
            <a:r>
              <a:rPr lang="en-US" dirty="0" smtClean="0"/>
              <a:t>Panel Face Direction (Digital Compass)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9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Calculation Variables for Solar Azimuth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φ</a:t>
            </a:r>
            <a:r>
              <a:rPr lang="en-US" baseline="-25000" dirty="0" smtClean="0"/>
              <a:t>s </a:t>
            </a:r>
            <a:r>
              <a:rPr lang="en-US" dirty="0" smtClean="0"/>
              <a:t>= Solar Azimuth angle</a:t>
            </a:r>
          </a:p>
          <a:p>
            <a:r>
              <a:rPr lang="el-GR" dirty="0" smtClean="0"/>
              <a:t>Θ</a:t>
            </a:r>
            <a:r>
              <a:rPr lang="en-US" baseline="-25000" dirty="0" smtClean="0"/>
              <a:t>s</a:t>
            </a:r>
            <a:r>
              <a:rPr lang="en-US" dirty="0" smtClean="0"/>
              <a:t> = Solar Elevation angle</a:t>
            </a:r>
          </a:p>
          <a:p>
            <a:r>
              <a:rPr lang="en-US" dirty="0" smtClean="0"/>
              <a:t>h = Hour Angle at present time</a:t>
            </a:r>
          </a:p>
          <a:p>
            <a:r>
              <a:rPr lang="en-US" dirty="0" smtClean="0"/>
              <a:t>δ = Sun declination</a:t>
            </a:r>
          </a:p>
          <a:p>
            <a:r>
              <a:rPr lang="en-US" dirty="0"/>
              <a:t>Φ</a:t>
            </a:r>
            <a:r>
              <a:rPr lang="en-US" dirty="0" smtClean="0"/>
              <a:t> = Local Latitude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17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28600"/>
            <a:ext cx="8229600" cy="1143000"/>
          </a:xfrm>
        </p:spPr>
        <p:txBody>
          <a:bodyPr/>
          <a:lstStyle/>
          <a:p>
            <a:r>
              <a:rPr lang="en-US" dirty="0" smtClean="0"/>
              <a:t>Solar Azimuth Angle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19200"/>
                <a:ext cx="8229600" cy="1676400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el-GR" sz="4000" dirty="0" smtClean="0"/>
                  <a:t>φ</a:t>
                </a:r>
                <a:r>
                  <a:rPr lang="en-US" sz="4000" baseline="-25000" dirty="0" smtClean="0"/>
                  <a:t>s</a:t>
                </a:r>
                <a:r>
                  <a:rPr lang="en-US" sz="4000" dirty="0" smtClean="0"/>
                  <a:t> =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4000" i="1" smtClean="0">
                            <a:latin typeface="Cambria Math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40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4000" i="0" smtClean="0">
                                <a:latin typeface="Cambria Math"/>
                              </a:rPr>
                              <m:t>cos</m:t>
                            </m:r>
                          </m:e>
                          <m:sup>
                            <m:r>
                              <a:rPr lang="en-US" sz="4000" i="1" smtClean="0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sz="4000" i="1" smtClean="0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4000" i="1" smtClean="0">
                                    <a:latin typeface="Cambria Math"/>
                                  </a:rPr>
                                </m:ctrlPr>
                              </m:fPr>
                              <m:num>
                                <m:func>
                                  <m:funcPr>
                                    <m:ctrlPr>
                                      <a:rPr lang="en-US" sz="400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4000" i="0" smtClean="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4000" dirty="0" smtClean="0"/>
                                      <m:t>δ</m:t>
                                    </m:r>
                                  </m:e>
                                </m:func>
                                <m:r>
                                  <a:rPr lang="en-US" sz="4000" b="0" i="1" smtClean="0">
                                    <a:latin typeface="Cambria Math"/>
                                  </a:rPr>
                                  <m:t>−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4000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func>
                                      <m:funcPr>
                                        <m:ctrlPr>
                                          <a:rPr lang="en-US" sz="4000" b="0" i="1" smtClean="0">
                                            <a:latin typeface="Cambria Math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sz="4000" b="0" i="0" smtClean="0">
                                            <a:latin typeface="Cambria Math"/>
                                          </a:rPr>
                                          <m:t>sin</m:t>
                                        </m:r>
                                      </m:fName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el-GR" sz="4000" dirty="0" smtClean="0"/>
                                          <m:t>Θ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sz="4000" baseline="-25000" dirty="0" smtClean="0"/>
                                          <m:t>s</m:t>
                                        </m:r>
                                      </m:e>
                                    </m:func>
                                  </m:e>
                                </m:d>
                                <m:func>
                                  <m:funcPr>
                                    <m:ctrlPr>
                                      <a:rPr lang="en-US" sz="4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40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4000" dirty="0" smtClean="0"/>
                                      <m:t>Φ</m:t>
                                    </m:r>
                                  </m:e>
                                </m:func>
                              </m:num>
                              <m:den>
                                <m:func>
                                  <m:funcPr>
                                    <m:ctrlPr>
                                      <a:rPr lang="en-US" sz="400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4000" i="0" smtClean="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m:rPr>
                                        <m:nor/>
                                      </m:rPr>
                                      <a:rPr lang="el-GR" sz="4000" dirty="0" smtClean="0"/>
                                      <m:t>Θ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4000" baseline="-25000" dirty="0" smtClean="0"/>
                                      <m:t>s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400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4000" i="0" smtClean="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4000" dirty="0" smtClean="0"/>
                                      <m:t>Φ</m:t>
                                    </m:r>
                                  </m:e>
                                </m:func>
                              </m:den>
                            </m:f>
                          </m:e>
                        </m:d>
                      </m:e>
                    </m:func>
                  </m:oMath>
                </a14:m>
                <a:endParaRPr lang="en-US" sz="40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19200"/>
                <a:ext cx="8229600" cy="16764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32657" y="4953000"/>
            <a:ext cx="327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φ</a:t>
            </a:r>
            <a:r>
              <a:rPr lang="en-US" baseline="-25000" dirty="0" smtClean="0"/>
              <a:t>s </a:t>
            </a:r>
            <a:r>
              <a:rPr lang="en-US" dirty="0" smtClean="0"/>
              <a:t>= Solar Azimuth angle</a:t>
            </a:r>
          </a:p>
          <a:p>
            <a:r>
              <a:rPr lang="el-GR" dirty="0" smtClean="0"/>
              <a:t>Θ</a:t>
            </a:r>
            <a:r>
              <a:rPr lang="en-US" baseline="-25000" dirty="0" smtClean="0"/>
              <a:t>s</a:t>
            </a:r>
            <a:r>
              <a:rPr lang="en-US" dirty="0" smtClean="0"/>
              <a:t> = Solar Elevation angle</a:t>
            </a:r>
          </a:p>
          <a:p>
            <a:r>
              <a:rPr lang="en-US" dirty="0" smtClean="0"/>
              <a:t>h = Hour Angle at present time</a:t>
            </a:r>
          </a:p>
          <a:p>
            <a:r>
              <a:rPr lang="en-US" dirty="0" smtClean="0"/>
              <a:t>δ = Sun declination</a:t>
            </a:r>
          </a:p>
          <a:p>
            <a:r>
              <a:rPr lang="en-US" dirty="0" smtClean="0"/>
              <a:t>Φ = Local Latitude </a:t>
            </a: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143000" y="2793291"/>
                <a:ext cx="7086600" cy="4049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δ 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latin typeface="Cambria Math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i="0" smtClean="0">
                                <a:latin typeface="Cambria Math"/>
                              </a:rPr>
                              <m:t>sin</m:t>
                            </m:r>
                          </m:e>
                          <m:sup>
                            <m:r>
                              <a:rPr lang="en-US" i="1" smtClean="0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.39779</m:t>
                            </m:r>
                            <m:func>
                              <m:func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.98565</m:t>
                                    </m:r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𝑁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+10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b="0" i="1" smtClean="0">
                                    <a:latin typeface="Cambria Math"/>
                                  </a:rPr>
                                  <m:t>+1.914</m:t>
                                </m:r>
                                <m:func>
                                  <m:func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.98565</m:t>
                                        </m:r>
                                        <m:d>
                                          <m:dPr>
                                            <m:ctrlPr>
                                              <a:rPr lang="en-US" b="0" i="1" smtClean="0">
                                                <a:latin typeface="Cambria Math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b="0" i="1" smtClean="0">
                                                <a:latin typeface="Cambria Math"/>
                                              </a:rPr>
                                              <m:t>𝑁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/>
                                              </a:rPr>
                                              <m:t>−2</m:t>
                                            </m:r>
                                          </m:e>
                                        </m:d>
                                      </m:e>
                                    </m:d>
                                  </m:e>
                                </m:func>
                              </m:e>
                            </m:func>
                          </m:e>
                        </m:d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2793291"/>
                <a:ext cx="7086600" cy="404983"/>
              </a:xfrm>
              <a:prstGeom prst="rect">
                <a:avLst/>
              </a:prstGeom>
              <a:blipFill rotWithShape="1">
                <a:blip r:embed="rId3"/>
                <a:stretch>
                  <a:fillRect l="-775" t="-1493" b="-194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219200" y="33528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N= Number of days since midnight coordinated Universal Time as Jan 1 begins &amp; can have decimals to adjust for local time zones.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143000" y="4191000"/>
                <a:ext cx="6629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i="0" smtClean="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dirty="0" smtClean="0"/>
                          <m:t>Θ</m:t>
                        </m:r>
                        <m:r>
                          <m:rPr>
                            <m:nor/>
                          </m:rPr>
                          <a:rPr lang="en-US" baseline="-25000" dirty="0" smtClean="0"/>
                          <m:t>s</m:t>
                        </m:r>
                        <m:r>
                          <a:rPr lang="en-US" b="0" i="1" baseline="-25000" dirty="0" smtClean="0">
                            <a:latin typeface="Cambria Math"/>
                          </a:rPr>
                          <m:t>  </m:t>
                        </m:r>
                      </m:e>
                    </m:func>
                  </m:oMath>
                </a14:m>
                <a:r>
                  <a:rPr lang="en-US" dirty="0" smtClean="0"/>
                  <a:t>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dirty="0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i="0" dirty="0" smtClean="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b="0" i="1" dirty="0" smtClean="0">
                            <a:latin typeface="Cambria Math"/>
                          </a:rPr>
                          <m:t>h</m:t>
                        </m:r>
                        <m:func>
                          <m:funcPr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dirty="0" smtClean="0">
                                <a:latin typeface="Cambria Math"/>
                              </a:rPr>
                              <m:t>cos</m:t>
                            </m:r>
                          </m:fName>
                          <m:e>
                            <m:r>
                              <m:rPr>
                                <m:nor/>
                              </m:rPr>
                              <a:rPr lang="en-US" dirty="0" smtClean="0"/>
                              <m:t>Φ</m:t>
                            </m:r>
                            <m:func>
                              <m:funcPr>
                                <m:ctrlPr>
                                  <a:rPr lang="en-US" i="1" dirty="0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i="0" dirty="0" smtClean="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m:rPr>
                                    <m:nor/>
                                  </m:rPr>
                                  <a:rPr lang="en-US" dirty="0" smtClean="0"/>
                                  <m:t>δ</m:t>
                                </m:r>
                                <m:r>
                                  <a:rPr lang="en-US" b="0" i="1" dirty="0" smtClean="0">
                                    <a:latin typeface="Cambria Math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en-US" b="0" i="1" dirty="0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dirty="0" smtClean="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dirty="0" smtClean="0"/>
                                      <m:t>δ</m:t>
                                    </m:r>
                                    <m:func>
                                      <m:funcPr>
                                        <m:ctrlPr>
                                          <a:rPr lang="en-US" i="1" dirty="0" smtClean="0">
                                            <a:latin typeface="Cambria Math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i="0" dirty="0" smtClean="0">
                                            <a:latin typeface="Cambria Math"/>
                                          </a:rPr>
                                          <m:t>sin</m:t>
                                        </m:r>
                                      </m:fName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en-US" dirty="0" smtClean="0"/>
                                          <m:t>Φ</m:t>
                                        </m:r>
                                      </m:e>
                                    </m:func>
                                  </m:e>
                                </m:func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4191000"/>
                <a:ext cx="6629400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333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987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Solar Zenith Angle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057400"/>
                <a:ext cx="8229600" cy="1600199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i="0" smtClean="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dirty="0" smtClean="0"/>
                          <m:t>Θ</m:t>
                        </m:r>
                        <m:r>
                          <m:rPr>
                            <m:nor/>
                          </m:rPr>
                          <a:rPr lang="en-US" baseline="-25000" dirty="0" smtClean="0"/>
                          <m:t>s</m:t>
                        </m:r>
                        <m:r>
                          <a:rPr lang="en-US" b="0" i="1" baseline="-25000" dirty="0" smtClean="0"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r>
                  <a:rPr lang="en-US" dirty="0" smtClean="0"/>
                  <a:t>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dirty="0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i="0" dirty="0" smtClean="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m:rPr>
                            <m:nor/>
                          </m:rPr>
                          <a:rPr lang="en-US" dirty="0" smtClean="0"/>
                          <m:t>Φ</m:t>
                        </m:r>
                        <m:func>
                          <m:funcPr>
                            <m:ctrlPr>
                              <a:rPr lang="en-US" i="1" dirty="0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i="0" dirty="0" smtClean="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m:rPr>
                                <m:nor/>
                              </m:rPr>
                              <a:rPr lang="en-US" dirty="0" smtClean="0"/>
                              <m:t>δ</m:t>
                            </m:r>
                            <m:r>
                              <a:rPr lang="en-US" b="0" i="1" dirty="0" smtClean="0">
                                <a:latin typeface="Cambria Math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b="0" i="1" dirty="0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b="0" i="0" dirty="0" smtClean="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m:rPr>
                                    <m:nor/>
                                  </m:rPr>
                                  <a:rPr lang="en-US" dirty="0" smtClean="0"/>
                                  <m:t>Φ</m:t>
                                </m:r>
                                <m:func>
                                  <m:funcPr>
                                    <m:ctrlPr>
                                      <a:rPr lang="en-US" i="1" dirty="0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 dirty="0" smtClean="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dirty="0" smtClean="0"/>
                                      <m:t>δ</m:t>
                                    </m:r>
                                    <m:func>
                                      <m:funcPr>
                                        <m:ctrlPr>
                                          <a:rPr lang="en-US" i="1" dirty="0" smtClean="0">
                                            <a:latin typeface="Cambria Math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i="0" dirty="0" smtClean="0">
                                            <a:latin typeface="Cambria Math"/>
                                          </a:rPr>
                                          <m:t>cos</m:t>
                                        </m:r>
                                      </m:fName>
                                      <m:e>
                                        <m:r>
                                          <a:rPr lang="en-US" b="0" i="1" dirty="0" smtClean="0">
                                            <a:latin typeface="Cambria Math"/>
                                          </a:rPr>
                                          <m:t>h</m:t>
                                        </m:r>
                                      </m:e>
                                    </m:func>
                                  </m:e>
                                </m:func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057400"/>
                <a:ext cx="8229600" cy="1600199"/>
              </a:xfrm>
              <a:blipFill rotWithShape="1">
                <a:blip r:embed="rId2"/>
                <a:stretch>
                  <a:fillRect t="-3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32657" y="4953000"/>
            <a:ext cx="327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φ</a:t>
            </a:r>
            <a:r>
              <a:rPr lang="en-US" baseline="-25000" dirty="0" smtClean="0"/>
              <a:t>s </a:t>
            </a:r>
            <a:r>
              <a:rPr lang="en-US" dirty="0" smtClean="0"/>
              <a:t>= Solar Azimuth angle</a:t>
            </a:r>
          </a:p>
          <a:p>
            <a:r>
              <a:rPr lang="el-GR" dirty="0" smtClean="0"/>
              <a:t>Θ</a:t>
            </a:r>
            <a:r>
              <a:rPr lang="en-US" baseline="-25000" dirty="0" smtClean="0"/>
              <a:t>s</a:t>
            </a:r>
            <a:r>
              <a:rPr lang="en-US" dirty="0" smtClean="0"/>
              <a:t> = Solar Elevation angle</a:t>
            </a:r>
          </a:p>
          <a:p>
            <a:r>
              <a:rPr lang="en-US" dirty="0" smtClean="0"/>
              <a:t>h = Hour Angle at present time</a:t>
            </a:r>
          </a:p>
          <a:p>
            <a:r>
              <a:rPr lang="en-US" dirty="0" smtClean="0"/>
              <a:t>δ = Sun declination</a:t>
            </a:r>
          </a:p>
          <a:p>
            <a:r>
              <a:rPr lang="en-US" dirty="0" smtClean="0"/>
              <a:t>Φ = Local Latitude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70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GPS Sensor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/>
          <a:srcRect l="49790" t="16782" r="4386" b="47920"/>
          <a:stretch/>
        </p:blipFill>
        <p:spPr bwMode="auto">
          <a:xfrm>
            <a:off x="3429000" y="1200150"/>
            <a:ext cx="5562600" cy="53530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" y="1600200"/>
            <a:ext cx="32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RXM-GPS-SR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Low </a:t>
            </a:r>
            <a:r>
              <a:rPr lang="en-US" dirty="0"/>
              <a:t>power consumption (</a:t>
            </a:r>
            <a:r>
              <a:rPr lang="en-US" dirty="0" smtClean="0"/>
              <a:t>46mW)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High </a:t>
            </a:r>
            <a:r>
              <a:rPr lang="en-US" dirty="0"/>
              <a:t>sensitivity </a:t>
            </a:r>
            <a:r>
              <a:rPr lang="en-US" dirty="0" smtClean="0"/>
              <a:t>(159dBm)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No programming </a:t>
            </a:r>
            <a:r>
              <a:rPr lang="en-US" dirty="0" smtClean="0"/>
              <a:t>necessary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Includes Date and Time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8600"/>
            <a:ext cx="1647825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67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214</TotalTime>
  <Words>798</Words>
  <Application>Microsoft Office PowerPoint</Application>
  <PresentationFormat>On-screen Show (4:3)</PresentationFormat>
  <Paragraphs>470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Flow</vt:lpstr>
      <vt:lpstr>Location based Solar Tracking Device</vt:lpstr>
      <vt:lpstr>Introduction</vt:lpstr>
      <vt:lpstr>Client Requirements</vt:lpstr>
      <vt:lpstr>How to Determine Solar Position</vt:lpstr>
      <vt:lpstr>Device Inputs needed</vt:lpstr>
      <vt:lpstr>Calculation Variables for Solar Azimuth</vt:lpstr>
      <vt:lpstr>Solar Azimuth Angle</vt:lpstr>
      <vt:lpstr>Solar Zenith Angle</vt:lpstr>
      <vt:lpstr>GPS Sensor</vt:lpstr>
      <vt:lpstr>PowerPoint Presentation</vt:lpstr>
      <vt:lpstr>Digital Compass</vt:lpstr>
      <vt:lpstr>PowerPoint Presentation</vt:lpstr>
      <vt:lpstr>Block Diagram</vt:lpstr>
      <vt:lpstr>Flow Chart</vt:lpstr>
      <vt:lpstr>PowerPoint Presentation</vt:lpstr>
      <vt:lpstr>Current Status</vt:lpstr>
      <vt:lpstr>Timeline:</vt:lpstr>
      <vt:lpstr>PowerPoint Presentation</vt:lpstr>
      <vt:lpstr>Budget Updated</vt:lpstr>
      <vt:lpstr>Summary Slide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alan.grossman</cp:lastModifiedBy>
  <cp:revision>19</cp:revision>
  <dcterms:created xsi:type="dcterms:W3CDTF">2012-12-06T00:26:13Z</dcterms:created>
  <dcterms:modified xsi:type="dcterms:W3CDTF">2012-12-06T04:05:17Z</dcterms:modified>
</cp:coreProperties>
</file>